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1" r:id="rId6"/>
    <p:sldId id="257" r:id="rId7"/>
    <p:sldId id="259" r:id="rId8"/>
    <p:sldId id="258" r:id="rId9"/>
    <p:sldId id="260" r:id="rId10"/>
    <p:sldId id="279" r:id="rId11"/>
    <p:sldId id="278" r:id="rId12"/>
    <p:sldId id="262" r:id="rId13"/>
    <p:sldId id="263" r:id="rId14"/>
    <p:sldId id="266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CF39"/>
    <a:srgbClr val="55CD45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241" y="1663435"/>
            <a:ext cx="6403757" cy="2003898"/>
          </a:xfrm>
        </p:spPr>
        <p:txBody>
          <a:bodyPr/>
          <a:lstStyle/>
          <a:p>
            <a:r>
              <a:rPr lang="en-US" dirty="0"/>
              <a:t>Git flow &amp; azure repos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4579" y="3650433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Techvn</a:t>
            </a:r>
            <a:r>
              <a:rPr lang="en-US" dirty="0"/>
              <a:t>\</a:t>
            </a:r>
            <a:r>
              <a:rPr lang="en-US" dirty="0" err="1"/>
              <a:t>thangpd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72862"/>
            <a:ext cx="6007099" cy="6241001"/>
          </a:xfrm>
        </p:spPr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Azure DevOps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1764823"/>
            <a:ext cx="4771030" cy="365125"/>
          </a:xfrm>
        </p:spPr>
        <p:txBody>
          <a:bodyPr/>
          <a:lstStyle/>
          <a:p>
            <a:r>
              <a:rPr lang="en-ZA" dirty="0"/>
              <a:t>Azure Boards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001357"/>
            <a:ext cx="4771030" cy="801073"/>
          </a:xfr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Agile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Kanban </a:t>
            </a:r>
            <a:r>
              <a:rPr lang="en-US" dirty="0" err="1"/>
              <a:t>và</a:t>
            </a:r>
            <a:r>
              <a:rPr lang="en-US" dirty="0"/>
              <a:t> Scrum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2701248"/>
            <a:ext cx="4771030" cy="365125"/>
          </a:xfrm>
        </p:spPr>
        <p:txBody>
          <a:bodyPr/>
          <a:lstStyle/>
          <a:p>
            <a:r>
              <a:rPr lang="en-ZA" dirty="0"/>
              <a:t>Azure Repos​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2937782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Git </a:t>
            </a:r>
            <a:r>
              <a:rPr lang="en-US" dirty="0" err="1"/>
              <a:t>hoặc</a:t>
            </a:r>
            <a:r>
              <a:rPr lang="en-US" dirty="0"/>
              <a:t> Team Foundation Version Control (TFVC)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mã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3913608"/>
            <a:ext cx="4771030" cy="365125"/>
          </a:xfrm>
        </p:spPr>
        <p:txBody>
          <a:bodyPr/>
          <a:lstStyle/>
          <a:p>
            <a:r>
              <a:rPr lang="en-ZA" dirty="0"/>
              <a:t>Azure Artifacts​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150142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Maven,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NuGet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3C2DD706-C63E-5690-790D-A87C990DD670}"/>
              </a:ext>
            </a:extLst>
          </p:cNvPr>
          <p:cNvSpPr txBox="1">
            <a:spLocks/>
          </p:cNvSpPr>
          <p:nvPr/>
        </p:nvSpPr>
        <p:spPr>
          <a:xfrm>
            <a:off x="729015" y="4869506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Azure Pipelines</a:t>
            </a:r>
            <a:endParaRPr lang="en-US" dirty="0"/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E407E0FD-25E1-113B-B6F4-225AA8768752}"/>
              </a:ext>
            </a:extLst>
          </p:cNvPr>
          <p:cNvSpPr txBox="1">
            <a:spLocks/>
          </p:cNvSpPr>
          <p:nvPr/>
        </p:nvSpPr>
        <p:spPr>
          <a:xfrm>
            <a:off x="729016" y="5106040"/>
            <a:ext cx="4771030" cy="546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(CI/CD)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CCFBF01-8233-23B7-7B6B-E69F94D62A56}"/>
              </a:ext>
            </a:extLst>
          </p:cNvPr>
          <p:cNvSpPr txBox="1">
            <a:spLocks/>
          </p:cNvSpPr>
          <p:nvPr/>
        </p:nvSpPr>
        <p:spPr>
          <a:xfrm>
            <a:off x="729014" y="5787337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Azure Test Plans</a:t>
            </a:r>
            <a:endParaRPr lang="en-US" dirty="0"/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62CA5685-EDFF-4253-684A-8B17B5FA83CA}"/>
              </a:ext>
            </a:extLst>
          </p:cNvPr>
          <p:cNvSpPr txBox="1">
            <a:spLocks/>
          </p:cNvSpPr>
          <p:nvPr/>
        </p:nvSpPr>
        <p:spPr>
          <a:xfrm>
            <a:off x="729015" y="6023871"/>
            <a:ext cx="4771030" cy="54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440" y="371036"/>
            <a:ext cx="8345445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Thành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phần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trong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Azure Repos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28688" y="948885"/>
            <a:ext cx="3695653" cy="42639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r>
              <a:rPr lang="en-US" b="1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8688" y="1328390"/>
            <a:ext cx="3695653" cy="1920837"/>
          </a:xfrm>
        </p:spPr>
        <p:txBody>
          <a:bodyPr>
            <a:norm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 toàn bộ thư mục của dự án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 nút clone để copy đường dẫn, sau đó viết lệnh:</a:t>
            </a:r>
            <a:b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vi-V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git clone &lt;paste_URL&gt;</a:t>
            </a:r>
          </a:p>
        </p:txBody>
      </p:sp>
      <p:sp>
        <p:nvSpPr>
          <p:cNvPr id="18" name="Text Placeholder 61">
            <a:extLst>
              <a:ext uri="{FF2B5EF4-FFF2-40B4-BE49-F238E27FC236}">
                <a16:creationId xmlns:a16="http://schemas.microsoft.com/office/drawing/2014/main" id="{D0C81C88-871B-1DE0-F378-698689EA2DBD}"/>
              </a:ext>
            </a:extLst>
          </p:cNvPr>
          <p:cNvSpPr txBox="1">
            <a:spLocks/>
          </p:cNvSpPr>
          <p:nvPr/>
        </p:nvSpPr>
        <p:spPr>
          <a:xfrm>
            <a:off x="3028688" y="3202339"/>
            <a:ext cx="3695653" cy="426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Commits</a:t>
            </a:r>
            <a:r>
              <a:rPr lang="en-US" b="1" dirty="0"/>
              <a:t>​</a:t>
            </a:r>
          </a:p>
        </p:txBody>
      </p:sp>
      <p:sp>
        <p:nvSpPr>
          <p:cNvPr id="19" name="Text Placeholder 60">
            <a:extLst>
              <a:ext uri="{FF2B5EF4-FFF2-40B4-BE49-F238E27FC236}">
                <a16:creationId xmlns:a16="http://schemas.microsoft.com/office/drawing/2014/main" id="{10361142-EC52-06E8-8FC7-FD682A2831D1}"/>
              </a:ext>
            </a:extLst>
          </p:cNvPr>
          <p:cNvSpPr txBox="1">
            <a:spLocks/>
          </p:cNvSpPr>
          <p:nvPr/>
        </p:nvSpPr>
        <p:spPr>
          <a:xfrm>
            <a:off x="3028688" y="3581844"/>
            <a:ext cx="3695653" cy="1920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commit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kèm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email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commit.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Tips commit: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vi-VN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0CA9808-9CE7-B843-F3EE-6A6D90386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066" y="5909115"/>
            <a:ext cx="5379868" cy="865591"/>
          </a:xfrm>
          <a:prstGeom prst="rect">
            <a:avLst/>
          </a:prstGeom>
          <a:solidFill>
            <a:srgbClr val="EEEEEE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28528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con&#10;&#10;Description automatically generated">
            <a:extLst>
              <a:ext uri="{FF2B5EF4-FFF2-40B4-BE49-F238E27FC236}">
                <a16:creationId xmlns:a16="http://schemas.microsoft.com/office/drawing/2014/main" id="{4C099EFB-A99D-7BDB-5341-925597E93C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005" r="3" b="15009"/>
          <a:stretch/>
        </p:blipFill>
        <p:spPr>
          <a:xfrm rot="5400000">
            <a:off x="-766457" y="766457"/>
            <a:ext cx="6867376" cy="5334461"/>
          </a:xfrm>
          <a:noFill/>
        </p:spPr>
      </p:pic>
      <p:sp>
        <p:nvSpPr>
          <p:cNvPr id="24" name="Title 14">
            <a:extLst>
              <a:ext uri="{FF2B5EF4-FFF2-40B4-BE49-F238E27FC236}">
                <a16:creationId xmlns:a16="http://schemas.microsoft.com/office/drawing/2014/main" id="{2AC2EFB1-4832-74D2-FDB9-DF507641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440" y="371036"/>
            <a:ext cx="8345445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Thành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phần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trong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Azure Repos</a:t>
            </a:r>
            <a:endParaRPr lang="en-US" dirty="0"/>
          </a:p>
        </p:txBody>
      </p:sp>
      <p:sp>
        <p:nvSpPr>
          <p:cNvPr id="26" name="Text Placeholder 61">
            <a:extLst>
              <a:ext uri="{FF2B5EF4-FFF2-40B4-BE49-F238E27FC236}">
                <a16:creationId xmlns:a16="http://schemas.microsoft.com/office/drawing/2014/main" id="{66FCC1C4-76B6-DD66-CAFA-90D751E041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34462" y="995220"/>
            <a:ext cx="3695653" cy="42639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Pushes</a:t>
            </a:r>
            <a:r>
              <a:rPr lang="en-US" b="1" dirty="0"/>
              <a:t>​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0ACB5BD0-BBB7-CFCA-C35A-6A78E543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15" y="995220"/>
            <a:ext cx="2253993" cy="1849547"/>
          </a:xfrm>
          <a:prstGeom prst="rect">
            <a:avLst/>
          </a:prstGeom>
        </p:spPr>
      </p:pic>
      <p:sp>
        <p:nvSpPr>
          <p:cNvPr id="30" name="Text Placeholder 61">
            <a:extLst>
              <a:ext uri="{FF2B5EF4-FFF2-40B4-BE49-F238E27FC236}">
                <a16:creationId xmlns:a16="http://schemas.microsoft.com/office/drawing/2014/main" id="{685306E2-7972-6583-4F2E-5DFEF6C2F085}"/>
              </a:ext>
            </a:extLst>
          </p:cNvPr>
          <p:cNvSpPr txBox="1">
            <a:spLocks/>
          </p:cNvSpPr>
          <p:nvPr/>
        </p:nvSpPr>
        <p:spPr>
          <a:xfrm>
            <a:off x="5334461" y="3002607"/>
            <a:ext cx="3695653" cy="426393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Branchs</a:t>
            </a:r>
            <a:r>
              <a:rPr lang="en-US" b="1" dirty="0"/>
              <a:t>​</a:t>
            </a:r>
          </a:p>
        </p:txBody>
      </p:sp>
      <p:sp>
        <p:nvSpPr>
          <p:cNvPr id="36" name="Text Placeholder 60">
            <a:extLst>
              <a:ext uri="{FF2B5EF4-FFF2-40B4-BE49-F238E27FC236}">
                <a16:creationId xmlns:a16="http://schemas.microsoft.com/office/drawing/2014/main" id="{ABAB39FC-02C4-F223-B0CA-2AD25CFFC7B6}"/>
              </a:ext>
            </a:extLst>
          </p:cNvPr>
          <p:cNvSpPr txBox="1">
            <a:spLocks/>
          </p:cNvSpPr>
          <p:nvPr/>
        </p:nvSpPr>
        <p:spPr>
          <a:xfrm>
            <a:off x="5877018" y="3586840"/>
            <a:ext cx="5925352" cy="15022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 mới branch bằng UI(New branch) trên browser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VS2019: Git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New branch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cmd: git branch &lt;new branch name&gt;</a:t>
            </a:r>
          </a:p>
        </p:txBody>
      </p:sp>
      <p:sp>
        <p:nvSpPr>
          <p:cNvPr id="37" name="Text Placeholder 61">
            <a:extLst>
              <a:ext uri="{FF2B5EF4-FFF2-40B4-BE49-F238E27FC236}">
                <a16:creationId xmlns:a16="http://schemas.microsoft.com/office/drawing/2014/main" id="{D0FDA8F5-F5A5-EC0D-2B8A-7AD3B6B3EAC3}"/>
              </a:ext>
            </a:extLst>
          </p:cNvPr>
          <p:cNvSpPr txBox="1">
            <a:spLocks/>
          </p:cNvSpPr>
          <p:nvPr/>
        </p:nvSpPr>
        <p:spPr>
          <a:xfrm>
            <a:off x="5334460" y="5009994"/>
            <a:ext cx="3695653" cy="426393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requests</a:t>
            </a:r>
            <a:endParaRPr lang="en-US" b="1" dirty="0"/>
          </a:p>
        </p:txBody>
      </p:sp>
      <p:sp>
        <p:nvSpPr>
          <p:cNvPr id="38" name="Text Placeholder 60">
            <a:extLst>
              <a:ext uri="{FF2B5EF4-FFF2-40B4-BE49-F238E27FC236}">
                <a16:creationId xmlns:a16="http://schemas.microsoft.com/office/drawing/2014/main" id="{9A14DF7B-3D46-D25F-AE03-87BCA2792596}"/>
              </a:ext>
            </a:extLst>
          </p:cNvPr>
          <p:cNvSpPr txBox="1">
            <a:spLocks/>
          </p:cNvSpPr>
          <p:nvPr/>
        </p:nvSpPr>
        <p:spPr>
          <a:xfrm>
            <a:off x="5877017" y="5594227"/>
            <a:ext cx="5925351" cy="15022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 request được tạo ra để đưa những file source code của lên 1 host chung nơi mọi người có quyền truy cập sẽ truy cập vào và cùng review, để lại comment trên những file source code đó.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 mới PR bằng UI trên browser</a:t>
            </a:r>
          </a:p>
        </p:txBody>
      </p:sp>
    </p:spTree>
    <p:extLst>
      <p:ext uri="{BB962C8B-B14F-4D97-AF65-F5344CB8AC3E}">
        <p14:creationId xmlns:p14="http://schemas.microsoft.com/office/powerpoint/2010/main" val="335310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 err="1"/>
              <a:t>Techvn</a:t>
            </a:r>
            <a:r>
              <a:rPr lang="en-US" dirty="0"/>
              <a:t>\</a:t>
            </a:r>
            <a:r>
              <a:rPr lang="en-US" dirty="0" err="1"/>
              <a:t>thangpd</a:t>
            </a:r>
            <a:endParaRPr lang="en-US" dirty="0"/>
          </a:p>
          <a:p>
            <a:r>
              <a:rPr lang="en-US" dirty="0"/>
              <a:t>MTI technology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con&#10;&#10;Description automatically generated">
            <a:extLst>
              <a:ext uri="{FF2B5EF4-FFF2-40B4-BE49-F238E27FC236}">
                <a16:creationId xmlns:a16="http://schemas.microsoft.com/office/drawing/2014/main" id="{6EF0E79C-91AD-4805-70AF-443C8C868C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228" r="24231" b="2"/>
          <a:stretch/>
        </p:blipFill>
        <p:spPr>
          <a:xfrm>
            <a:off x="20" y="10"/>
            <a:ext cx="5984965" cy="6867366"/>
          </a:xfrm>
          <a:noFill/>
        </p:spPr>
      </p:pic>
      <p:sp>
        <p:nvSpPr>
          <p:cNvPr id="26" name="Title 11">
            <a:extLst>
              <a:ext uri="{FF2B5EF4-FFF2-40B4-BE49-F238E27FC236}">
                <a16:creationId xmlns:a16="http://schemas.microsoft.com/office/drawing/2014/main" id="{CDC9406D-8DE8-995C-4128-12277AE4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57676"/>
            <a:ext cx="5184648" cy="466344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8F26F-E699-FE8A-44B3-B1DFBBB6FE0D}"/>
              </a:ext>
            </a:extLst>
          </p:cNvPr>
          <p:cNvSpPr txBox="1"/>
          <p:nvPr/>
        </p:nvSpPr>
        <p:spPr>
          <a:xfrm>
            <a:off x="7321211" y="3196608"/>
            <a:ext cx="344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Azure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Azure Repos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2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Git flow?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 Flow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source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2768600"/>
            <a:ext cx="3502909" cy="560526"/>
          </a:xfrm>
        </p:spPr>
        <p:txBody>
          <a:bodyPr>
            <a:normAutofit fontScale="90000"/>
          </a:bodyPr>
          <a:lstStyle/>
          <a:p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80046" y="474059"/>
            <a:ext cx="2859091" cy="365125"/>
          </a:xfrm>
        </p:spPr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1503" y="1649052"/>
            <a:ext cx="2859090" cy="365125"/>
          </a:xfrm>
        </p:spPr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80047" y="778688"/>
            <a:ext cx="2859091" cy="1235489"/>
          </a:xfrm>
        </p:spPr>
        <p:txBody>
          <a:bodyPr>
            <a:normAutofit/>
          </a:bodyPr>
          <a:lstStyle/>
          <a:p>
            <a:r>
              <a:rPr lang="vi-VN" dirty="0"/>
              <a:t>Là branch tồn tại xuyên suốt quá vòng đời của phần mềm được tạo mặc định trong Git khi ta tạo repository.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503" y="1953681"/>
            <a:ext cx="2859090" cy="1475319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develop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fix bug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80047" y="2312836"/>
            <a:ext cx="2859089" cy="365125"/>
          </a:xfrm>
        </p:spPr>
        <p:txBody>
          <a:bodyPr/>
          <a:lstStyle/>
          <a:p>
            <a:r>
              <a:rPr lang="en-US" dirty="0"/>
              <a:t>Develop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80046" y="3970304"/>
            <a:ext cx="2859090" cy="365125"/>
          </a:xfrm>
        </p:spPr>
        <p:txBody>
          <a:bodyPr/>
          <a:lstStyle/>
          <a:p>
            <a:r>
              <a:rPr lang="en-US" dirty="0"/>
              <a:t>Feature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0048" y="2625518"/>
            <a:ext cx="2859089" cy="1101310"/>
          </a:xfrm>
        </p:spPr>
        <p:txBody>
          <a:bodyPr/>
          <a:lstStyle/>
          <a:p>
            <a:r>
              <a:rPr lang="vi-VN" dirty="0"/>
              <a:t>Là nơi các develop phát triển chính branch luôn tồn tại song song với master.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0046" y="4274934"/>
            <a:ext cx="2859090" cy="1533310"/>
          </a:xfrm>
        </p:spPr>
        <p:txBody>
          <a:bodyPr>
            <a:normAutofit/>
          </a:bodyPr>
          <a:lstStyle/>
          <a:p>
            <a:r>
              <a:rPr lang="vi-VN" dirty="0"/>
              <a:t>Là nhánh được tách từ develop nhằm mục đích xây dựng các tính năng riêng mà không phụ thuộc vào nhau.</a:t>
            </a:r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296FC322-C461-5A1D-DEF6-D1D7C786B32B}"/>
              </a:ext>
            </a:extLst>
          </p:cNvPr>
          <p:cNvSpPr txBox="1">
            <a:spLocks/>
          </p:cNvSpPr>
          <p:nvPr/>
        </p:nvSpPr>
        <p:spPr>
          <a:xfrm>
            <a:off x="8231503" y="3449570"/>
            <a:ext cx="285909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Hotfix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5E5180AC-83B3-85BD-9D74-C57949F55BD9}"/>
              </a:ext>
            </a:extLst>
          </p:cNvPr>
          <p:cNvSpPr txBox="1">
            <a:spLocks/>
          </p:cNvSpPr>
          <p:nvPr/>
        </p:nvSpPr>
        <p:spPr>
          <a:xfrm>
            <a:off x="8231503" y="3754199"/>
            <a:ext cx="2859090" cy="1475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Là nhánh tách từ master để fix gấp những bug còn tồn đọng mà trên release chưa xử lý hết.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85130A-B34F-FCBC-B00C-C5D86D7A2CD8}"/>
              </a:ext>
            </a:extLst>
          </p:cNvPr>
          <p:cNvSpPr/>
          <p:nvPr/>
        </p:nvSpPr>
        <p:spPr>
          <a:xfrm>
            <a:off x="2094998" y="2240449"/>
            <a:ext cx="1509476" cy="6313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81DA3BE-8FD3-7DD0-0561-77F7B9A6BE60}"/>
              </a:ext>
            </a:extLst>
          </p:cNvPr>
          <p:cNvSpPr/>
          <p:nvPr/>
        </p:nvSpPr>
        <p:spPr>
          <a:xfrm>
            <a:off x="4813261" y="2219434"/>
            <a:ext cx="1388294" cy="6313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356D36A-9F8E-EE7C-8B55-406DE084E093}"/>
              </a:ext>
            </a:extLst>
          </p:cNvPr>
          <p:cNvSpPr/>
          <p:nvPr/>
        </p:nvSpPr>
        <p:spPr>
          <a:xfrm>
            <a:off x="3771892" y="3896710"/>
            <a:ext cx="1012054" cy="4793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E75A475-6A51-3D9C-F479-1317028BE126}"/>
              </a:ext>
            </a:extLst>
          </p:cNvPr>
          <p:cNvSpPr/>
          <p:nvPr/>
        </p:nvSpPr>
        <p:spPr>
          <a:xfrm>
            <a:off x="3448288" y="318791"/>
            <a:ext cx="1473960" cy="67994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Hotfix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7FD3263-D9DC-2F48-8762-B3751E6D9317}"/>
              </a:ext>
            </a:extLst>
          </p:cNvPr>
          <p:cNvSpPr/>
          <p:nvPr/>
        </p:nvSpPr>
        <p:spPr>
          <a:xfrm>
            <a:off x="6460911" y="976530"/>
            <a:ext cx="1659202" cy="685320"/>
          </a:xfrm>
          <a:prstGeom prst="roundRect">
            <a:avLst/>
          </a:prstGeom>
          <a:solidFill>
            <a:srgbClr val="1BCF39"/>
          </a:solidFill>
          <a:ln>
            <a:solidFill>
              <a:srgbClr val="1BC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AE62788F-DB05-47C3-AAAA-01C99DB3457D}"/>
              </a:ext>
            </a:extLst>
          </p:cNvPr>
          <p:cNvSpPr/>
          <p:nvPr/>
        </p:nvSpPr>
        <p:spPr>
          <a:xfrm>
            <a:off x="7511401" y="3690442"/>
            <a:ext cx="2214239" cy="985422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Request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8CD478-334D-9D21-6C37-81441C13EC07}"/>
              </a:ext>
            </a:extLst>
          </p:cNvPr>
          <p:cNvCxnSpPr>
            <a:cxnSpLocks/>
          </p:cNvCxnSpPr>
          <p:nvPr/>
        </p:nvCxnSpPr>
        <p:spPr>
          <a:xfrm>
            <a:off x="3771892" y="2556099"/>
            <a:ext cx="9459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0B5013-7893-F416-8B3E-E401CF8FA65F}"/>
              </a:ext>
            </a:extLst>
          </p:cNvPr>
          <p:cNvCxnSpPr>
            <a:cxnSpLocks/>
          </p:cNvCxnSpPr>
          <p:nvPr/>
        </p:nvCxnSpPr>
        <p:spPr>
          <a:xfrm>
            <a:off x="5488462" y="2923848"/>
            <a:ext cx="0" cy="4491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6AA4867-1335-C11D-E596-178240BC3E91}"/>
              </a:ext>
            </a:extLst>
          </p:cNvPr>
          <p:cNvSpPr/>
          <p:nvPr/>
        </p:nvSpPr>
        <p:spPr>
          <a:xfrm>
            <a:off x="5001381" y="3896710"/>
            <a:ext cx="1012054" cy="4793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EEDBCF5-9C03-82D8-3888-4C85EBEAA2A0}"/>
              </a:ext>
            </a:extLst>
          </p:cNvPr>
          <p:cNvSpPr/>
          <p:nvPr/>
        </p:nvSpPr>
        <p:spPr>
          <a:xfrm>
            <a:off x="6201555" y="3908250"/>
            <a:ext cx="1012054" cy="4793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8D2E078B-5783-A010-CAB0-BE1E6AC184A7}"/>
              </a:ext>
            </a:extLst>
          </p:cNvPr>
          <p:cNvSpPr/>
          <p:nvPr/>
        </p:nvSpPr>
        <p:spPr>
          <a:xfrm rot="16200000">
            <a:off x="5320783" y="3086182"/>
            <a:ext cx="384560" cy="3303140"/>
          </a:xfrm>
          <a:prstGeom prst="leftBrace">
            <a:avLst>
              <a:gd name="adj1" fmla="val 8333"/>
              <a:gd name="adj2" fmla="val 5026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51D97D-D57F-901D-6A1E-230FAB1C8635}"/>
              </a:ext>
            </a:extLst>
          </p:cNvPr>
          <p:cNvGrpSpPr/>
          <p:nvPr/>
        </p:nvGrpSpPr>
        <p:grpSpPr>
          <a:xfrm>
            <a:off x="5507408" y="4780680"/>
            <a:ext cx="3111941" cy="192281"/>
            <a:chOff x="3326907" y="3397117"/>
            <a:chExt cx="3111941" cy="19228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992213-968C-2E6D-2AC5-C188C95432A5}"/>
                </a:ext>
              </a:extLst>
            </p:cNvPr>
            <p:cNvCxnSpPr>
              <a:cxnSpLocks/>
            </p:cNvCxnSpPr>
            <p:nvPr/>
          </p:nvCxnSpPr>
          <p:spPr>
            <a:xfrm>
              <a:off x="3326907" y="3580520"/>
              <a:ext cx="311194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8B425E2-40B0-DCA1-4DED-27A2F53B1623}"/>
                </a:ext>
              </a:extLst>
            </p:cNvPr>
            <p:cNvCxnSpPr/>
            <p:nvPr/>
          </p:nvCxnSpPr>
          <p:spPr>
            <a:xfrm flipV="1">
              <a:off x="6438020" y="3397117"/>
              <a:ext cx="0" cy="19228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Left Brace 79">
            <a:extLst>
              <a:ext uri="{FF2B5EF4-FFF2-40B4-BE49-F238E27FC236}">
                <a16:creationId xmlns:a16="http://schemas.microsoft.com/office/drawing/2014/main" id="{D3B848AB-E775-2DB3-7CFB-C1AAA0454ACB}"/>
              </a:ext>
            </a:extLst>
          </p:cNvPr>
          <p:cNvSpPr/>
          <p:nvPr/>
        </p:nvSpPr>
        <p:spPr>
          <a:xfrm rot="5400000">
            <a:off x="5315128" y="1974778"/>
            <a:ext cx="384560" cy="3303140"/>
          </a:xfrm>
          <a:prstGeom prst="leftBrace">
            <a:avLst>
              <a:gd name="adj1" fmla="val 8333"/>
              <a:gd name="adj2" fmla="val 5026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2A1B26-FA04-2D7A-3D7D-39A583F14FBF}"/>
              </a:ext>
            </a:extLst>
          </p:cNvPr>
          <p:cNvGrpSpPr/>
          <p:nvPr/>
        </p:nvGrpSpPr>
        <p:grpSpPr>
          <a:xfrm>
            <a:off x="6307737" y="2535084"/>
            <a:ext cx="2319661" cy="1091264"/>
            <a:chOff x="4283624" y="1975786"/>
            <a:chExt cx="2319661" cy="109126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4BA5F0D-F9C9-5E30-FAE6-D72D24F780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3624" y="1975786"/>
              <a:ext cx="2319661" cy="210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FD8A6E-BC51-EB63-2037-9FA9DD2FB06B}"/>
                </a:ext>
              </a:extLst>
            </p:cNvPr>
            <p:cNvCxnSpPr/>
            <p:nvPr/>
          </p:nvCxnSpPr>
          <p:spPr>
            <a:xfrm flipV="1">
              <a:off x="6594407" y="1996801"/>
              <a:ext cx="0" cy="10702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FF5BA4-5606-7F3A-52E7-DCBA22C3540D}"/>
              </a:ext>
            </a:extLst>
          </p:cNvPr>
          <p:cNvGrpSpPr/>
          <p:nvPr/>
        </p:nvGrpSpPr>
        <p:grpSpPr>
          <a:xfrm>
            <a:off x="5461828" y="1319190"/>
            <a:ext cx="930098" cy="839132"/>
            <a:chOff x="3437715" y="759892"/>
            <a:chExt cx="930098" cy="83913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209FD6F-EB39-ADEE-6A3A-A947BD257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4876" y="759892"/>
              <a:ext cx="0" cy="83913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B625832-85E5-26CE-845A-0F2E5A61E7AA}"/>
                </a:ext>
              </a:extLst>
            </p:cNvPr>
            <p:cNvCxnSpPr>
              <a:cxnSpLocks/>
            </p:cNvCxnSpPr>
            <p:nvPr/>
          </p:nvCxnSpPr>
          <p:spPr>
            <a:xfrm>
              <a:off x="3437715" y="763482"/>
              <a:ext cx="9300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CBF6C32-74E0-C600-31AF-6D104301C0C5}"/>
              </a:ext>
            </a:extLst>
          </p:cNvPr>
          <p:cNvGrpSpPr/>
          <p:nvPr/>
        </p:nvGrpSpPr>
        <p:grpSpPr>
          <a:xfrm>
            <a:off x="2849736" y="1301434"/>
            <a:ext cx="7563776" cy="4531200"/>
            <a:chOff x="2849736" y="1301434"/>
            <a:chExt cx="7563776" cy="45312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6143297-232B-BD62-78BB-E24886510F50}"/>
                </a:ext>
              </a:extLst>
            </p:cNvPr>
            <p:cNvCxnSpPr>
              <a:cxnSpLocks/>
            </p:cNvCxnSpPr>
            <p:nvPr/>
          </p:nvCxnSpPr>
          <p:spPr>
            <a:xfrm>
              <a:off x="8200012" y="1319190"/>
              <a:ext cx="21957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78C539B-E4D9-4794-4FC2-EA8363CB6B8F}"/>
                </a:ext>
              </a:extLst>
            </p:cNvPr>
            <p:cNvCxnSpPr/>
            <p:nvPr/>
          </p:nvCxnSpPr>
          <p:spPr>
            <a:xfrm>
              <a:off x="10395756" y="1301434"/>
              <a:ext cx="0" cy="45223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D0EDCBA-D450-08DF-2B3D-D14A90406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9736" y="5823756"/>
              <a:ext cx="756377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68AC378-4756-7458-A072-DE4A8EE596DB}"/>
                </a:ext>
              </a:extLst>
            </p:cNvPr>
            <p:cNvCxnSpPr/>
            <p:nvPr/>
          </p:nvCxnSpPr>
          <p:spPr>
            <a:xfrm flipV="1">
              <a:off x="2867492" y="3018413"/>
              <a:ext cx="0" cy="28142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F1325F-1DCE-E3FD-65CE-DDF3B8691E96}"/>
              </a:ext>
            </a:extLst>
          </p:cNvPr>
          <p:cNvGrpSpPr/>
          <p:nvPr/>
        </p:nvGrpSpPr>
        <p:grpSpPr>
          <a:xfrm>
            <a:off x="2831980" y="658761"/>
            <a:ext cx="559289" cy="1546176"/>
            <a:chOff x="2831980" y="658761"/>
            <a:chExt cx="559289" cy="154617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6FC064-DDF8-D27F-8992-E1DDDDCD8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736" y="658761"/>
              <a:ext cx="0" cy="15461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A2DE324-5197-1777-9BD4-A4992DE3002C}"/>
                </a:ext>
              </a:extLst>
            </p:cNvPr>
            <p:cNvCxnSpPr/>
            <p:nvPr/>
          </p:nvCxnSpPr>
          <p:spPr>
            <a:xfrm>
              <a:off x="2831980" y="658761"/>
              <a:ext cx="55928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469C64-8409-C193-32F2-1D1A1084E502}"/>
              </a:ext>
            </a:extLst>
          </p:cNvPr>
          <p:cNvGrpSpPr/>
          <p:nvPr/>
        </p:nvGrpSpPr>
        <p:grpSpPr>
          <a:xfrm>
            <a:off x="2965142" y="988747"/>
            <a:ext cx="2404970" cy="1230687"/>
            <a:chOff x="2965142" y="988747"/>
            <a:chExt cx="2404970" cy="123068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0279F4A-36F5-D46A-5811-22A6E7FAFDD0}"/>
                </a:ext>
              </a:extLst>
            </p:cNvPr>
            <p:cNvCxnSpPr>
              <a:cxnSpLocks/>
            </p:cNvCxnSpPr>
            <p:nvPr/>
          </p:nvCxnSpPr>
          <p:spPr>
            <a:xfrm>
              <a:off x="4164820" y="988747"/>
              <a:ext cx="0" cy="5637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765B04E-4809-8A2A-05DB-F83BCFF20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5142" y="1557312"/>
              <a:ext cx="1199678" cy="6621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D18151B-47E3-382A-3127-7783936A2974}"/>
                </a:ext>
              </a:extLst>
            </p:cNvPr>
            <p:cNvCxnSpPr/>
            <p:nvPr/>
          </p:nvCxnSpPr>
          <p:spPr>
            <a:xfrm>
              <a:off x="4165710" y="1552486"/>
              <a:ext cx="1204402" cy="6524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9A2D0F30-0CC7-D899-92CD-DFBFEB2EED79}"/>
              </a:ext>
            </a:extLst>
          </p:cNvPr>
          <p:cNvSpPr/>
          <p:nvPr/>
        </p:nvSpPr>
        <p:spPr>
          <a:xfrm>
            <a:off x="4015165" y="2701748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C869301-F472-C1BF-95C9-CAA3641C3967}"/>
              </a:ext>
            </a:extLst>
          </p:cNvPr>
          <p:cNvSpPr/>
          <p:nvPr/>
        </p:nvSpPr>
        <p:spPr>
          <a:xfrm>
            <a:off x="5681686" y="2974005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C26EAB2-D764-E152-2A65-5926F12FE659}"/>
              </a:ext>
            </a:extLst>
          </p:cNvPr>
          <p:cNvSpPr/>
          <p:nvPr/>
        </p:nvSpPr>
        <p:spPr>
          <a:xfrm>
            <a:off x="7021348" y="5008408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0AC3C6E-FD0D-4CB3-9D83-2BEA2B13A778}"/>
              </a:ext>
            </a:extLst>
          </p:cNvPr>
          <p:cNvSpPr/>
          <p:nvPr/>
        </p:nvSpPr>
        <p:spPr>
          <a:xfrm>
            <a:off x="8059762" y="2614286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C2B4DED-A954-BAAD-81EB-C8D2C15F258B}"/>
              </a:ext>
            </a:extLst>
          </p:cNvPr>
          <p:cNvSpPr/>
          <p:nvPr/>
        </p:nvSpPr>
        <p:spPr>
          <a:xfrm>
            <a:off x="5562011" y="1414396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43D9136-8CC3-E198-BF12-BC30FA18A8B9}"/>
              </a:ext>
            </a:extLst>
          </p:cNvPr>
          <p:cNvSpPr/>
          <p:nvPr/>
        </p:nvSpPr>
        <p:spPr>
          <a:xfrm>
            <a:off x="8276604" y="1383285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55CD45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1D2B66F-BD17-6833-51EC-CD58CB8665F2}"/>
              </a:ext>
            </a:extLst>
          </p:cNvPr>
          <p:cNvSpPr/>
          <p:nvPr/>
        </p:nvSpPr>
        <p:spPr>
          <a:xfrm>
            <a:off x="2238502" y="1063197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FE2C485-32C8-4A80-D777-C876DA7AD075}"/>
              </a:ext>
            </a:extLst>
          </p:cNvPr>
          <p:cNvSpPr/>
          <p:nvPr/>
        </p:nvSpPr>
        <p:spPr>
          <a:xfrm>
            <a:off x="3637874" y="1063198"/>
            <a:ext cx="518849" cy="4600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B8FF5A-ED4B-147D-DF73-952EF3991BC1}"/>
              </a:ext>
            </a:extLst>
          </p:cNvPr>
          <p:cNvCxnSpPr/>
          <p:nvPr/>
        </p:nvCxnSpPr>
        <p:spPr>
          <a:xfrm>
            <a:off x="8208890" y="1319190"/>
            <a:ext cx="0" cy="8857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1159D-49D8-1A75-06AA-DF9FFFA0DD81}"/>
              </a:ext>
            </a:extLst>
          </p:cNvPr>
          <p:cNvCxnSpPr/>
          <p:nvPr/>
        </p:nvCxnSpPr>
        <p:spPr>
          <a:xfrm flipH="1">
            <a:off x="6334371" y="2222693"/>
            <a:ext cx="189227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30F3BC-F9CF-AB74-58E6-E651233181F3}"/>
              </a:ext>
            </a:extLst>
          </p:cNvPr>
          <p:cNvCxnSpPr>
            <a:cxnSpLocks/>
          </p:cNvCxnSpPr>
          <p:nvPr/>
        </p:nvCxnSpPr>
        <p:spPr>
          <a:xfrm flipV="1">
            <a:off x="4151761" y="1127464"/>
            <a:ext cx="2226998" cy="3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03527"/>
            <a:ext cx="7286605" cy="63432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7C9B0620-CF33-C38E-B584-A8920EE89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68660"/>
              </p:ext>
            </p:extLst>
          </p:nvPr>
        </p:nvGraphicFramePr>
        <p:xfrm>
          <a:off x="568169" y="1083650"/>
          <a:ext cx="11168109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817">
                  <a:extLst>
                    <a:ext uri="{9D8B030D-6E8A-4147-A177-3AD203B41FA5}">
                      <a16:colId xmlns:a16="http://schemas.microsoft.com/office/drawing/2014/main" val="49847098"/>
                    </a:ext>
                  </a:extLst>
                </a:gridCol>
                <a:gridCol w="4891597">
                  <a:extLst>
                    <a:ext uri="{9D8B030D-6E8A-4147-A177-3AD203B41FA5}">
                      <a16:colId xmlns:a16="http://schemas.microsoft.com/office/drawing/2014/main" val="757471398"/>
                    </a:ext>
                  </a:extLst>
                </a:gridCol>
                <a:gridCol w="3142695">
                  <a:extLst>
                    <a:ext uri="{9D8B030D-6E8A-4147-A177-3AD203B41FA5}">
                      <a16:colId xmlns:a16="http://schemas.microsoft.com/office/drawing/2014/main" val="3736838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7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init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 này sẽ tạo một thư mục mới có tên .git, thư mục này chứa tất cả các tập tin cần thiết cho kho chứa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7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Sao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chép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tồn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clone </a:t>
                      </a:r>
                      <a:r>
                        <a:rPr lang="en-US" sz="1600" i="0" u="non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600" i="0" u="non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URL_clone</a:t>
                      </a:r>
                      <a:r>
                        <a:rPr lang="en-US" sz="1600" i="0" u="non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 lệnh trên sẽ tạo một thư mục mới có tên giống trên của Repo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33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Git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branch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99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branch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branch &lt;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name_branch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01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branch -b &lt;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name_branch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81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checkout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nhánh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checkout &lt;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name_branch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17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hết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add</a:t>
                      </a:r>
                    </a:p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commit -m "Message"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Commit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đây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Local Repository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22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remote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remote add origin &lt;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remote_url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65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push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push origin &lt;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name_branch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remote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rồi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push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210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03527"/>
            <a:ext cx="7286605" cy="63432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7C9B0620-CF33-C38E-B584-A8920EE89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410152"/>
              </p:ext>
            </p:extLst>
          </p:nvPr>
        </p:nvGraphicFramePr>
        <p:xfrm>
          <a:off x="594802" y="1083650"/>
          <a:ext cx="11168109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817">
                  <a:extLst>
                    <a:ext uri="{9D8B030D-6E8A-4147-A177-3AD203B41FA5}">
                      <a16:colId xmlns:a16="http://schemas.microsoft.com/office/drawing/2014/main" val="49847098"/>
                    </a:ext>
                  </a:extLst>
                </a:gridCol>
                <a:gridCol w="4891597">
                  <a:extLst>
                    <a:ext uri="{9D8B030D-6E8A-4147-A177-3AD203B41FA5}">
                      <a16:colId xmlns:a16="http://schemas.microsoft.com/office/drawing/2014/main" val="757471398"/>
                    </a:ext>
                  </a:extLst>
                </a:gridCol>
                <a:gridCol w="3142695">
                  <a:extLst>
                    <a:ext uri="{9D8B030D-6E8A-4147-A177-3AD203B41FA5}">
                      <a16:colId xmlns:a16="http://schemas.microsoft.com/office/drawing/2014/main" val="3736838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7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Gộp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checkout master</a:t>
                      </a: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merge &lt;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new_branch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&gt;</a:t>
                      </a:r>
                      <a:endParaRPr lang="en-US" sz="16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checkout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khỏi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branch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gộp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branch master,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merge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ghép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branch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master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75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log</a:t>
                      </a:r>
                      <a:endParaRPr lang="en-US" sz="16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commit,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message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commit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338693"/>
                  </a:ext>
                </a:extLst>
              </a:tr>
              <a:tr h="309256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push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giúp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gì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nó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997455"/>
                  </a:ext>
                </a:extLst>
              </a:tr>
              <a:tr h="309256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Pull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remote 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$ git pull origin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Lệnh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gộp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xa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331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7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Azure</a:t>
            </a:r>
          </a:p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Azure Repos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501588"/>
            <a:ext cx="9385300" cy="985791"/>
          </a:xfrm>
        </p:spPr>
        <p:txBody>
          <a:bodyPr/>
          <a:lstStyle/>
          <a:p>
            <a:r>
              <a:rPr lang="en-US" dirty="0"/>
              <a:t>Azure overview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A0A195E-BF23-0038-E475-0A0AD047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2" y="1656625"/>
            <a:ext cx="4260975" cy="2327027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0D06965-5115-EDAC-5BF6-95345F9E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47" y="1467589"/>
            <a:ext cx="4762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161</TotalTime>
  <Words>852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Bierstadt</vt:lpstr>
      <vt:lpstr>Calibri</vt:lpstr>
      <vt:lpstr>Courier New</vt:lpstr>
      <vt:lpstr>Posterama</vt:lpstr>
      <vt:lpstr>Posterama Bold</vt:lpstr>
      <vt:lpstr>Times New Roman</vt:lpstr>
      <vt:lpstr>Office Theme</vt:lpstr>
      <vt:lpstr>Git flow &amp; azure repos</vt:lpstr>
      <vt:lpstr>Mục tiêu của study</vt:lpstr>
      <vt:lpstr>Git flow?</vt:lpstr>
      <vt:lpstr>Các Branch</vt:lpstr>
      <vt:lpstr>PowerPoint Presentation</vt:lpstr>
      <vt:lpstr>Một số lệnh</vt:lpstr>
      <vt:lpstr>Một số lệnh</vt:lpstr>
      <vt:lpstr>Azure repos</vt:lpstr>
      <vt:lpstr>Azure overview</vt:lpstr>
      <vt:lpstr>Một số bộ tính năng tích hợp của Azure DevOps</vt:lpstr>
      <vt:lpstr>Thành phần trong Azure Repos</vt:lpstr>
      <vt:lpstr>Thành phần trong Azure Repos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flow &amp; azure repos</dc:title>
  <dc:creator>Pham Dinh Thang(ThangPD)</dc:creator>
  <cp:lastModifiedBy>Pham Dinh Thang(ThangPD)</cp:lastModifiedBy>
  <cp:revision>2</cp:revision>
  <dcterms:created xsi:type="dcterms:W3CDTF">2022-06-20T08:54:29Z</dcterms:created>
  <dcterms:modified xsi:type="dcterms:W3CDTF">2022-06-21T02:46:50Z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